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4" r:id="rId6"/>
    <p:sldId id="271" r:id="rId7"/>
    <p:sldId id="274" r:id="rId8"/>
    <p:sldId id="268" r:id="rId9"/>
    <p:sldId id="275" r:id="rId10"/>
    <p:sldId id="276" r:id="rId11"/>
    <p:sldId id="277" r:id="rId12"/>
    <p:sldId id="278" r:id="rId13"/>
    <p:sldId id="279" r:id="rId14"/>
    <p:sldId id="265" r:id="rId15"/>
    <p:sldId id="280" r:id="rId16"/>
    <p:sldId id="269" r:id="rId17"/>
    <p:sldId id="281" r:id="rId18"/>
    <p:sldId id="282" r:id="rId19"/>
    <p:sldId id="283" r:id="rId20"/>
    <p:sldId id="284" r:id="rId21"/>
    <p:sldId id="285" r:id="rId22"/>
    <p:sldId id="266" r:id="rId23"/>
    <p:sldId id="267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微软雅黑" panose="020B0503020204020204" pitchFamily="34" charset="-122"/>
      <p:regular r:id="rId33"/>
      <p:bold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3CF"/>
    <a:srgbClr val="7C7985"/>
    <a:srgbClr val="7A7589"/>
    <a:srgbClr val="768877"/>
    <a:srgbClr val="A59D98"/>
    <a:srgbClr val="303030"/>
    <a:srgbClr val="37292C"/>
    <a:srgbClr val="282739"/>
    <a:srgbClr val="000000"/>
    <a:srgbClr val="DD4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2:15:07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24575,'5'0'0,"0"0"0,-1 0 0,1 1 0,0-1 0,0 1 0,0 0 0,-1 0 0,1 1 0,0-1 0,-1 1 0,1 0 0,-1 0 0,0 1 0,0-1 0,0 1 0,0 0 0,7 6 0,0 2 0,2-1 0,-1-1 0,1 0 0,1-1 0,25 12 0,79 23 0,-61-23 0,339 161 0,-362-164-682,56 19-1,-69-29-6143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2:15:08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901 1 24575,'-10'1'0,"0"0"0,0 1 0,0 0 0,1 0 0,-1 1 0,1 1 0,0-1 0,0 2 0,0-1 0,0 1 0,1 1 0,-12 8 0,4-3 0,-33 17 0,-18 9 0,47-25 0,0-1 0,-23 10 0,15-11 0,0 1 0,1 2 0,1 1 0,0 1 0,1 1 0,-37 31 0,48-36 5,0-1 0,0 0 0,-1-1 0,0 0 0,-21 8 0,-85 27-131,45-18-1143,49-16-5557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463165" y="1546572"/>
            <a:ext cx="7265670" cy="3347085"/>
          </a:xfrm>
          <a:prstGeom prst="rect">
            <a:avLst/>
          </a:prstGeom>
          <a:solidFill>
            <a:srgbClr val="F9DCE3">
              <a:alpha val="32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3443653" y="3432121"/>
            <a:ext cx="412310" cy="2233492"/>
            <a:chOff x="8871094" y="3994746"/>
            <a:chExt cx="385087" cy="3036349"/>
          </a:xfrm>
          <a:noFill/>
        </p:grpSpPr>
        <p:sp>
          <p:nvSpPr>
            <p:cNvPr id="13" name="矩形: 圆角 12"/>
            <p:cNvSpPr/>
            <p:nvPr/>
          </p:nvSpPr>
          <p:spPr>
            <a:xfrm>
              <a:off x="9002580" y="4244423"/>
              <a:ext cx="253601" cy="1406894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871094" y="3994746"/>
              <a:ext cx="330574" cy="3036349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Presented by </a:t>
              </a:r>
              <a:r>
                <a:rPr lang="en-US" altLang="zh-CN" sz="1100" dirty="0" err="1">
                  <a:solidFill>
                    <a:schemeClr val="bg1"/>
                  </a:solidFill>
                  <a:latin typeface="+mn-ea"/>
                </a:rPr>
                <a:t>DarkSharpness</a:t>
              </a:r>
              <a:endParaRPr lang="en-US" altLang="zh-CN" sz="11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9" name="矩形: 圆角 18"/>
          <p:cNvSpPr/>
          <p:nvPr/>
        </p:nvSpPr>
        <p:spPr>
          <a:xfrm rot="16200000">
            <a:off x="2470091" y="2326236"/>
            <a:ext cx="914400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6200000">
            <a:off x="2995491" y="2442929"/>
            <a:ext cx="430710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6200000">
            <a:off x="3213090" y="2658284"/>
            <a:ext cx="562621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27DC1C-F840-5119-1E66-B7EC1333B400}"/>
              </a:ext>
            </a:extLst>
          </p:cNvPr>
          <p:cNvSpPr txBox="1"/>
          <p:nvPr/>
        </p:nvSpPr>
        <p:spPr>
          <a:xfrm>
            <a:off x="4192438" y="2878271"/>
            <a:ext cx="36317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东方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project</a:t>
            </a:r>
          </a:p>
          <a:p>
            <a:pPr algn="ctr"/>
            <a:r>
              <a:rPr lang="zh-CN" altLang="en-US" dirty="0"/>
              <a:t>一个同人奇迹的前世今生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同人绘画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769434" y="2352125"/>
            <a:ext cx="4098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角色众多，特征鲜明</a:t>
            </a:r>
            <a:endParaRPr lang="en-US" altLang="zh-CN" dirty="0"/>
          </a:p>
          <a:p>
            <a:r>
              <a:rPr lang="zh-CN" altLang="en-US" dirty="0"/>
              <a:t>无数画师挥毫泼墨</a:t>
            </a:r>
          </a:p>
          <a:p>
            <a:r>
              <a:rPr lang="zh-CN" altLang="en-US" dirty="0"/>
              <a:t>风格各异、独具特色的作品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0327091-B985-0BCF-50B3-B00648F48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733" y="2352125"/>
            <a:ext cx="6730167" cy="37857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029D08-9810-15FA-0FB9-4527AF854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07" y="2046987"/>
            <a:ext cx="7896045" cy="4441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B360F8-4B32-99C5-3E78-DE5B12262C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10" y="1878022"/>
            <a:ext cx="6707303" cy="47794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92C2BF-8B25-EB0B-2756-97B8C1DD4C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77" y="2121920"/>
            <a:ext cx="7775275" cy="43735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002DDB8-BA31-7F98-FAEF-04E199C69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94" y="2352125"/>
            <a:ext cx="8680319" cy="43401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5E2A35-44CB-9C4E-B23C-7C811AD12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44" y="2093207"/>
            <a:ext cx="7195506" cy="44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9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同人视频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736375" y="2133796"/>
            <a:ext cx="4098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基于互联网传播的二次创作视频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FEA0134-5166-0B6E-047D-F181425CA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96" y="1924062"/>
            <a:ext cx="6037281" cy="45342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C1F7581-2B54-B9D5-E181-F95D560D2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0" y="2343521"/>
            <a:ext cx="7315200" cy="41148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114EAF1-C87A-804F-7476-AD14CC377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08" y="2258130"/>
            <a:ext cx="8060904" cy="453425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61697BB-EBC4-DBBD-37CD-94D5F1956A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33" y="2055258"/>
            <a:ext cx="7827668" cy="44030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757A149-C12D-483B-888B-1FEF376597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1" y="2135489"/>
            <a:ext cx="7620406" cy="42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3347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其他形式二次创作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699430" y="2257387"/>
            <a:ext cx="4098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</a:rPr>
              <a:t>二次创作游戏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同人漫画</a:t>
            </a:r>
            <a:r>
              <a:rPr lang="en-US" altLang="zh-CN" dirty="0"/>
              <a:t> &amp; </a:t>
            </a:r>
            <a:r>
              <a:rPr lang="zh-CN" altLang="en-US" dirty="0"/>
              <a:t>小说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Cosplay &amp; </a:t>
            </a:r>
            <a:r>
              <a:rPr lang="zh-CN" altLang="en-US" dirty="0"/>
              <a:t>周边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社区衍生文化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D594E9-7AC3-AF18-676C-4464953F4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68" y="2133599"/>
            <a:ext cx="6719602" cy="37797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274598C-490B-EB34-F430-1BFEBC69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4" y="1914529"/>
            <a:ext cx="4574310" cy="45743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B9CF307-BCD5-F8BF-75A8-7E3B80AFA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502" y="2172842"/>
            <a:ext cx="7213661" cy="4057684"/>
          </a:xfrm>
          <a:prstGeom prst="rect">
            <a:avLst/>
          </a:prstGeom>
        </p:spPr>
      </p:pic>
      <p:sp>
        <p:nvSpPr>
          <p:cNvPr id="25" name="AutoShape 10">
            <a:extLst>
              <a:ext uri="{FF2B5EF4-FFF2-40B4-BE49-F238E27FC236}">
                <a16:creationId xmlns:a16="http://schemas.microsoft.com/office/drawing/2014/main" id="{F86F1738-1602-BABB-AD1B-A06C9B153D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0F6CC13-5D85-B651-79C4-3EF4B9AF8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71" y="1403024"/>
            <a:ext cx="3763544" cy="535735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4FB41DF-5E10-21CE-BB97-449DD8AE8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06" y="2304294"/>
            <a:ext cx="4125707" cy="412570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BAA1878-FB77-4F6E-C0EF-046A78E27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52" y="2907386"/>
            <a:ext cx="2654030" cy="27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3347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699429" y="2257387"/>
            <a:ext cx="721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以东方二次创作为核心建立的社群，其有着数十倍于官方的规模和体量，涵盖了非常多的领域，构成了一个独特而绚丽多彩的亚文化。</a:t>
            </a:r>
          </a:p>
        </p:txBody>
      </p:sp>
      <p:sp>
        <p:nvSpPr>
          <p:cNvPr id="25" name="AutoShape 10">
            <a:extLst>
              <a:ext uri="{FF2B5EF4-FFF2-40B4-BE49-F238E27FC236}">
                <a16:creationId xmlns:a16="http://schemas.microsoft.com/office/drawing/2014/main" id="{F86F1738-1602-BABB-AD1B-A06C9B153D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76D1B7-5450-5EDA-5DF7-7D3DA78CFE02}"/>
              </a:ext>
            </a:extLst>
          </p:cNvPr>
          <p:cNvSpPr txBox="1"/>
          <p:nvPr/>
        </p:nvSpPr>
        <p:spPr>
          <a:xfrm>
            <a:off x="2381439" y="2257387"/>
            <a:ext cx="13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二次创作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11E7BD-627E-F080-29CA-CDF65D56BF3C}"/>
              </a:ext>
            </a:extLst>
          </p:cNvPr>
          <p:cNvSpPr txBox="1"/>
          <p:nvPr/>
        </p:nvSpPr>
        <p:spPr>
          <a:xfrm>
            <a:off x="1699429" y="2996051"/>
            <a:ext cx="733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zh-CN" altLang="en-US" dirty="0"/>
            </a:br>
            <a:r>
              <a:rPr lang="zh-CN" altLang="en-US" dirty="0"/>
              <a:t>这一独特的同人景观，是东方 </a:t>
            </a:r>
            <a:r>
              <a:rPr lang="en-US" altLang="zh-CN" dirty="0"/>
              <a:t>project </a:t>
            </a:r>
            <a:r>
              <a:rPr lang="zh-CN" altLang="en-US" dirty="0"/>
              <a:t>最显著的特色，是东方 </a:t>
            </a:r>
            <a:r>
              <a:rPr lang="en-US" altLang="zh-CN" dirty="0"/>
              <a:t>project </a:t>
            </a:r>
            <a:r>
              <a:rPr lang="zh-CN" altLang="en-US" dirty="0"/>
              <a:t>吸引人气的重要途径，也奠定了东方 </a:t>
            </a:r>
            <a:r>
              <a:rPr lang="en-US" altLang="zh-CN" dirty="0"/>
              <a:t>project </a:t>
            </a:r>
            <a:r>
              <a:rPr lang="zh-CN" altLang="en-US" dirty="0"/>
              <a:t>三大同人奇迹之一的地位。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BF5C7E-1FCD-615F-6189-7AF5FD55E6D0}"/>
              </a:ext>
            </a:extLst>
          </p:cNvPr>
          <p:cNvSpPr txBox="1"/>
          <p:nvPr/>
        </p:nvSpPr>
        <p:spPr>
          <a:xfrm>
            <a:off x="2837363" y="3283789"/>
            <a:ext cx="89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F23BFB-2FA1-95F7-8006-A38C16D885B1}"/>
              </a:ext>
            </a:extLst>
          </p:cNvPr>
          <p:cNvSpPr txBox="1"/>
          <p:nvPr/>
        </p:nvSpPr>
        <p:spPr>
          <a:xfrm>
            <a:off x="4881913" y="1934221"/>
            <a:ext cx="46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二次创作 </a:t>
            </a:r>
            <a:r>
              <a:rPr lang="en-US" altLang="zh-CN" dirty="0"/>
              <a:t>vs </a:t>
            </a:r>
            <a:r>
              <a:rPr lang="zh-CN" altLang="en-US" dirty="0"/>
              <a:t>原创作品</a:t>
            </a:r>
            <a:endParaRPr lang="en-US" altLang="zh-CN" dirty="0"/>
          </a:p>
          <a:p>
            <a:r>
              <a:rPr lang="zh-CN" altLang="en-US" dirty="0"/>
              <a:t>是否采用现已存在的人物、背景、设定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16478F-1DC3-4BFF-B759-F6C225269856}"/>
              </a:ext>
            </a:extLst>
          </p:cNvPr>
          <p:cNvSpPr txBox="1"/>
          <p:nvPr/>
        </p:nvSpPr>
        <p:spPr>
          <a:xfrm>
            <a:off x="4854188" y="3276600"/>
            <a:ext cx="3864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同人作品 </a:t>
            </a:r>
            <a:r>
              <a:rPr lang="en-US" altLang="zh-CN" dirty="0"/>
              <a:t>vs </a:t>
            </a:r>
            <a:r>
              <a:rPr lang="zh-CN" altLang="en-US" dirty="0"/>
              <a:t>商业作品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发布平台的性质</a:t>
            </a:r>
            <a:endParaRPr lang="en-US" altLang="zh-CN" dirty="0"/>
          </a:p>
          <a:p>
            <a:r>
              <a:rPr lang="zh-CN" altLang="en-US" dirty="0"/>
              <a:t>发行商的性质（个人</a:t>
            </a:r>
            <a:r>
              <a:rPr lang="en-US" altLang="zh-CN" dirty="0"/>
              <a:t>/</a:t>
            </a:r>
            <a:r>
              <a:rPr lang="zh-CN" altLang="en-US" dirty="0"/>
              <a:t>社团</a:t>
            </a:r>
            <a:r>
              <a:rPr lang="en-US" altLang="zh-CN" dirty="0"/>
              <a:t>or</a:t>
            </a:r>
            <a:r>
              <a:rPr lang="zh-CN" altLang="en-US" dirty="0"/>
              <a:t>企业）。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同人</a:t>
            </a:r>
            <a:r>
              <a:rPr lang="en-US" altLang="zh-CN" dirty="0"/>
              <a:t>: </a:t>
            </a:r>
            <a:r>
              <a:rPr lang="zh-CN" altLang="en-US" dirty="0"/>
              <a:t>不以盈利为目的（并不是不能盈利）；兴趣爱好为主导</a:t>
            </a:r>
            <a:endParaRPr lang="en-US" altLang="zh-CN" dirty="0"/>
          </a:p>
          <a:p>
            <a:r>
              <a:rPr lang="zh-CN" altLang="en-US" dirty="0"/>
              <a:t>商业</a:t>
            </a:r>
            <a:r>
              <a:rPr lang="en-US" altLang="zh-CN" dirty="0"/>
              <a:t>:</a:t>
            </a:r>
            <a:r>
              <a:rPr lang="zh-CN" altLang="en-US" dirty="0"/>
              <a:t> 以盈利为主要目的活动；消费者取向主导的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B43CDA-A9EF-4A68-7D04-A79E61E56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400" y="1308530"/>
            <a:ext cx="6354263" cy="50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1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FAE05EE-30CE-5D54-4431-D6612D8A6321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r="9524"/>
          <a:stretch/>
        </p:blipFill>
        <p:spPr>
          <a:xfrm>
            <a:off x="2075094" y="1753373"/>
            <a:ext cx="1808740" cy="1778728"/>
          </a:xfrm>
          <a:custGeom>
            <a:avLst/>
            <a:gdLst>
              <a:gd name="connsiteX0" fmla="*/ 188103 w 1808740"/>
              <a:gd name="connsiteY0" fmla="*/ 1550533 h 1778728"/>
              <a:gd name="connsiteX1" fmla="*/ 188104 w 1808740"/>
              <a:gd name="connsiteY1" fmla="*/ 1550534 h 1778728"/>
              <a:gd name="connsiteX2" fmla="*/ 188104 w 1808740"/>
              <a:gd name="connsiteY2" fmla="*/ 1550534 h 1778728"/>
              <a:gd name="connsiteX3" fmla="*/ 1127802 w 1808740"/>
              <a:gd name="connsiteY3" fmla="*/ 571 h 1778728"/>
              <a:gd name="connsiteX4" fmla="*/ 1620638 w 1808740"/>
              <a:gd name="connsiteY4" fmla="*/ 228195 h 1778728"/>
              <a:gd name="connsiteX5" fmla="*/ 1620637 w 1808740"/>
              <a:gd name="connsiteY5" fmla="*/ 228196 h 1778728"/>
              <a:gd name="connsiteX6" fmla="*/ 1580546 w 1808740"/>
              <a:gd name="connsiteY6" fmla="*/ 1230475 h 1778728"/>
              <a:gd name="connsiteX7" fmla="*/ 1190382 w 1808740"/>
              <a:gd name="connsiteY7" fmla="*/ 1590625 h 1778728"/>
              <a:gd name="connsiteX8" fmla="*/ 295649 w 1808740"/>
              <a:gd name="connsiteY8" fmla="*/ 1645796 h 1778728"/>
              <a:gd name="connsiteX9" fmla="*/ 188104 w 1808740"/>
              <a:gd name="connsiteY9" fmla="*/ 1550534 h 1778728"/>
              <a:gd name="connsiteX10" fmla="*/ 101735 w 1808740"/>
              <a:gd name="connsiteY10" fmla="*/ 1435723 h 1778728"/>
              <a:gd name="connsiteX11" fmla="*/ 228195 w 1808740"/>
              <a:gd name="connsiteY11" fmla="*/ 548255 h 1778728"/>
              <a:gd name="connsiteX12" fmla="*/ 618359 w 1808740"/>
              <a:gd name="connsiteY12" fmla="*/ 188104 h 1778728"/>
              <a:gd name="connsiteX13" fmla="*/ 1127802 w 1808740"/>
              <a:gd name="connsiteY13" fmla="*/ 571 h 177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8740" h="1778728">
                <a:moveTo>
                  <a:pt x="188103" y="1550533"/>
                </a:moveTo>
                <a:lnTo>
                  <a:pt x="188104" y="1550534"/>
                </a:lnTo>
                <a:lnTo>
                  <a:pt x="188104" y="1550534"/>
                </a:lnTo>
                <a:close/>
                <a:moveTo>
                  <a:pt x="1127802" y="571"/>
                </a:moveTo>
                <a:cubicBezTo>
                  <a:pt x="1309178" y="7826"/>
                  <a:pt x="1487787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38520" y="1823113"/>
                  <a:pt x="563474" y="1838431"/>
                  <a:pt x="295649" y="1645796"/>
                </a:cubicBezTo>
                <a:lnTo>
                  <a:pt x="188104" y="1550534"/>
                </a:lnTo>
                <a:lnTo>
                  <a:pt x="101735" y="1435723"/>
                </a:lnTo>
                <a:cubicBezTo>
                  <a:pt x="-68892" y="1153368"/>
                  <a:pt x="-23667" y="780743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2" y="571"/>
                </a:cubicBezTo>
                <a:close/>
              </a:path>
            </a:pathLst>
          </a:custGeom>
          <a:noFill/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r="11814"/>
          <a:stretch/>
        </p:blipFill>
        <p:spPr>
          <a:xfrm>
            <a:off x="5139338" y="1753374"/>
            <a:ext cx="1808740" cy="1778727"/>
          </a:xfrm>
          <a:custGeom>
            <a:avLst/>
            <a:gdLst>
              <a:gd name="connsiteX0" fmla="*/ 1127802 w 1808740"/>
              <a:gd name="connsiteY0" fmla="*/ 571 h 1778727"/>
              <a:gd name="connsiteX1" fmla="*/ 1620638 w 1808740"/>
              <a:gd name="connsiteY1" fmla="*/ 228195 h 1778727"/>
              <a:gd name="connsiteX2" fmla="*/ 1620637 w 1808740"/>
              <a:gd name="connsiteY2" fmla="*/ 228196 h 1778727"/>
              <a:gd name="connsiteX3" fmla="*/ 1580546 w 1808740"/>
              <a:gd name="connsiteY3" fmla="*/ 1230475 h 1778727"/>
              <a:gd name="connsiteX4" fmla="*/ 1190382 w 1808740"/>
              <a:gd name="connsiteY4" fmla="*/ 1590625 h 1778727"/>
              <a:gd name="connsiteX5" fmla="*/ 188103 w 1808740"/>
              <a:gd name="connsiteY5" fmla="*/ 1550533 h 1778727"/>
              <a:gd name="connsiteX6" fmla="*/ 188104 w 1808740"/>
              <a:gd name="connsiteY6" fmla="*/ 1550534 h 1778727"/>
              <a:gd name="connsiteX7" fmla="*/ 228195 w 1808740"/>
              <a:gd name="connsiteY7" fmla="*/ 548255 h 1778727"/>
              <a:gd name="connsiteX8" fmla="*/ 618359 w 1808740"/>
              <a:gd name="connsiteY8" fmla="*/ 188104 h 1778727"/>
              <a:gd name="connsiteX9" fmla="*/ 1127802 w 1808740"/>
              <a:gd name="connsiteY9" fmla="*/ 571 h 177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40" h="1778727">
                <a:moveTo>
                  <a:pt x="1127802" y="571"/>
                </a:moveTo>
                <a:cubicBezTo>
                  <a:pt x="1309178" y="7826"/>
                  <a:pt x="1487788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02540" y="1856325"/>
                  <a:pt x="453804" y="1838376"/>
                  <a:pt x="188103" y="1550533"/>
                </a:cubicBezTo>
                <a:lnTo>
                  <a:pt x="188104" y="1550534"/>
                </a:lnTo>
                <a:cubicBezTo>
                  <a:pt x="-77597" y="1262692"/>
                  <a:pt x="-59647" y="813956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2" y="571"/>
                </a:cubicBez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" b="3324"/>
          <a:stretch/>
        </p:blipFill>
        <p:spPr>
          <a:xfrm>
            <a:off x="8203583" y="1753373"/>
            <a:ext cx="1808740" cy="1778727"/>
          </a:xfrm>
          <a:custGeom>
            <a:avLst/>
            <a:gdLst>
              <a:gd name="connsiteX0" fmla="*/ 1127801 w 1808740"/>
              <a:gd name="connsiteY0" fmla="*/ 571 h 1778727"/>
              <a:gd name="connsiteX1" fmla="*/ 1620638 w 1808740"/>
              <a:gd name="connsiteY1" fmla="*/ 228195 h 1778727"/>
              <a:gd name="connsiteX2" fmla="*/ 1620637 w 1808740"/>
              <a:gd name="connsiteY2" fmla="*/ 228196 h 1778727"/>
              <a:gd name="connsiteX3" fmla="*/ 1580546 w 1808740"/>
              <a:gd name="connsiteY3" fmla="*/ 1230475 h 1778727"/>
              <a:gd name="connsiteX4" fmla="*/ 1190382 w 1808740"/>
              <a:gd name="connsiteY4" fmla="*/ 1590625 h 1778727"/>
              <a:gd name="connsiteX5" fmla="*/ 188103 w 1808740"/>
              <a:gd name="connsiteY5" fmla="*/ 1550533 h 1778727"/>
              <a:gd name="connsiteX6" fmla="*/ 188104 w 1808740"/>
              <a:gd name="connsiteY6" fmla="*/ 1550534 h 1778727"/>
              <a:gd name="connsiteX7" fmla="*/ 228195 w 1808740"/>
              <a:gd name="connsiteY7" fmla="*/ 548255 h 1778727"/>
              <a:gd name="connsiteX8" fmla="*/ 618359 w 1808740"/>
              <a:gd name="connsiteY8" fmla="*/ 188104 h 1778727"/>
              <a:gd name="connsiteX9" fmla="*/ 1127801 w 1808740"/>
              <a:gd name="connsiteY9" fmla="*/ 571 h 177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40" h="1778727">
                <a:moveTo>
                  <a:pt x="1127801" y="571"/>
                </a:moveTo>
                <a:cubicBezTo>
                  <a:pt x="1309178" y="7826"/>
                  <a:pt x="1487788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02540" y="1856325"/>
                  <a:pt x="453804" y="1838376"/>
                  <a:pt x="188103" y="1550533"/>
                </a:cubicBezTo>
                <a:lnTo>
                  <a:pt x="188104" y="1550534"/>
                </a:lnTo>
                <a:cubicBezTo>
                  <a:pt x="-77597" y="1262692"/>
                  <a:pt x="-59647" y="813956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1" y="571"/>
                </a:cubicBezTo>
                <a:close/>
              </a:path>
            </a:pathLst>
          </a:custGeom>
        </p:spPr>
      </p:pic>
      <p:sp>
        <p:nvSpPr>
          <p:cNvPr id="9" name="文本框 8"/>
          <p:cNvSpPr txBox="1"/>
          <p:nvPr/>
        </p:nvSpPr>
        <p:spPr>
          <a:xfrm>
            <a:off x="1828475" y="4190098"/>
            <a:ext cx="2381784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由官方参与创作的东方</a:t>
            </a:r>
            <a:r>
              <a:rPr lang="en-US" altLang="zh-CN" sz="1400" dirty="0">
                <a:latin typeface="+mn-ea"/>
              </a:rPr>
              <a:t>Project</a:t>
            </a:r>
            <a:r>
              <a:rPr lang="zh-CN" altLang="en-US" sz="1400" dirty="0">
                <a:latin typeface="+mn-ea"/>
              </a:rPr>
              <a:t>系列作品，即</a:t>
            </a:r>
            <a:r>
              <a:rPr lang="en-US" altLang="zh-CN" sz="1400" dirty="0">
                <a:latin typeface="+mn-ea"/>
              </a:rPr>
              <a:t>"</a:t>
            </a:r>
            <a:r>
              <a:rPr lang="zh-CN" altLang="en-US" sz="1400" dirty="0">
                <a:latin typeface="+mn-ea"/>
              </a:rPr>
              <a:t>原作</a:t>
            </a:r>
            <a:r>
              <a:rPr lang="en-US" altLang="zh-CN" sz="1400" dirty="0">
                <a:latin typeface="+mn-ea"/>
              </a:rPr>
              <a:t>"</a:t>
            </a:r>
          </a:p>
        </p:txBody>
      </p:sp>
      <p:sp>
        <p:nvSpPr>
          <p:cNvPr id="10" name="矩形 9"/>
          <p:cNvSpPr/>
          <p:nvPr/>
        </p:nvSpPr>
        <p:spPr>
          <a:xfrm>
            <a:off x="1266427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92719" y="4190098"/>
            <a:ext cx="230197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400" b="0" dirty="0">
                <a:effectLst/>
                <a:latin typeface="Consolas" panose="020B0609020204030204" pitchFamily="49" charset="0"/>
              </a:rPr>
              <a:t>  没有官方参与的东方二次创作集合，主要以同人创作为主</a:t>
            </a:r>
          </a:p>
        </p:txBody>
      </p:sp>
      <p:sp>
        <p:nvSpPr>
          <p:cNvPr id="12" name="矩形 11"/>
          <p:cNvSpPr/>
          <p:nvPr/>
        </p:nvSpPr>
        <p:spPr>
          <a:xfrm>
            <a:off x="4330671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61546" y="4190098"/>
            <a:ext cx="230197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社群构筑的东方文化</a:t>
            </a:r>
          </a:p>
        </p:txBody>
      </p:sp>
      <p:sp>
        <p:nvSpPr>
          <p:cNvPr id="14" name="矩形 13"/>
          <p:cNvSpPr/>
          <p:nvPr/>
        </p:nvSpPr>
        <p:spPr>
          <a:xfrm>
            <a:off x="7499498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爱好者社区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12ED5D-C8E6-5A0A-08BB-39208C86C883}"/>
              </a:ext>
            </a:extLst>
          </p:cNvPr>
          <p:cNvSpPr/>
          <p:nvPr/>
        </p:nvSpPr>
        <p:spPr>
          <a:xfrm>
            <a:off x="1973237" y="1460308"/>
            <a:ext cx="7265670" cy="3347085"/>
          </a:xfrm>
          <a:prstGeom prst="rect">
            <a:avLst/>
          </a:prstGeom>
          <a:solidFill>
            <a:srgbClr val="F9DCE3">
              <a:alpha val="32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086717" y="2052253"/>
            <a:ext cx="1107996" cy="1870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贰章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80204" y="3635700"/>
            <a:ext cx="5088410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Why is 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touhou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project?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58742" y="1872031"/>
            <a:ext cx="492443" cy="2851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TWO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0497" y="2974440"/>
            <a:ext cx="4534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东方为什么会火</a:t>
            </a:r>
            <a:endParaRPr lang="zh-CN" altLang="en-US" sz="3600" b="1" dirty="0">
              <a:solidFill>
                <a:srgbClr val="30303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865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1E1DBCD-4187-3721-397C-0708B742A762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90539" y="2845266"/>
            <a:ext cx="1704602" cy="9387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官方态度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素材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音乐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同人文化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互联网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35334" y="23686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65274" y="3470646"/>
            <a:ext cx="1369426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dirty="0">
                <a:solidFill>
                  <a:srgbClr val="7C7985"/>
                </a:solidFill>
                <a:latin typeface="+mn-ea"/>
              </a:rPr>
              <a:t>幻想乡世界观</a:t>
            </a:r>
            <a:endParaRPr lang="en-US" altLang="zh-CN" sz="1100" dirty="0">
              <a:solidFill>
                <a:srgbClr val="7C7985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87004" y="299403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其他原因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22339" y="3083731"/>
            <a:ext cx="3578440" cy="1246049"/>
            <a:chOff x="1507574" y="2258318"/>
            <a:chExt cx="3578440" cy="1246049"/>
          </a:xfrm>
        </p:grpSpPr>
        <p:sp>
          <p:nvSpPr>
            <p:cNvPr id="9" name="文本框 8"/>
            <p:cNvSpPr txBox="1"/>
            <p:nvPr/>
          </p:nvSpPr>
          <p:spPr>
            <a:xfrm>
              <a:off x="2315143" y="2734926"/>
              <a:ext cx="1317550" cy="76944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弹幕美学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音乐性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服饰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设定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59938" y="2258318"/>
              <a:ext cx="34260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+mj-ea"/>
                  <a:ea typeface="+mj-ea"/>
                </a:rPr>
                <a:t>官方作品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07574" y="2611816"/>
              <a:ext cx="101195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defRPr>
              </a:lvl1pPr>
            </a:lstStyle>
            <a:p>
              <a:r>
                <a:rPr lang="en-US" altLang="zh-CN" sz="4400" dirty="0">
                  <a:latin typeface="+mj-ea"/>
                  <a:ea typeface="+mj-ea"/>
                </a:rPr>
                <a:t>01</a:t>
              </a:r>
              <a:endParaRPr lang="zh-CN" altLang="en-US" sz="4400" dirty="0">
                <a:latin typeface="+mj-ea"/>
                <a:ea typeface="+mj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690452" y="3347536"/>
            <a:ext cx="1011954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defRPr>
            </a:lvl1pPr>
          </a:lstStyle>
          <a:p>
            <a:r>
              <a:rPr lang="en-US" altLang="zh-CN" sz="4400" dirty="0">
                <a:latin typeface="+mj-ea"/>
                <a:ea typeface="+mj-ea"/>
              </a:rPr>
              <a:t>03</a:t>
            </a:r>
            <a:endParaRPr lang="zh-CN" altLang="en-US" sz="4400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11960" y="2782111"/>
            <a:ext cx="1011954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defRPr>
            </a:lvl1pPr>
          </a:lstStyle>
          <a:p>
            <a:r>
              <a:rPr lang="en-US" altLang="zh-CN" sz="4400" dirty="0">
                <a:latin typeface="+mj-ea"/>
                <a:ea typeface="+mj-ea"/>
              </a:rPr>
              <a:t>02</a:t>
            </a:r>
            <a:endParaRPr lang="zh-CN" altLang="en-US" sz="4400" dirty="0">
              <a:latin typeface="+mj-ea"/>
              <a:ea typeface="+mj-ea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279400" y="2653838"/>
            <a:ext cx="11684000" cy="1626117"/>
          </a:xfrm>
          <a:custGeom>
            <a:avLst/>
            <a:gdLst>
              <a:gd name="connsiteX0" fmla="*/ 0 w 11582400"/>
              <a:gd name="connsiteY0" fmla="*/ 457661 h 1731604"/>
              <a:gd name="connsiteX1" fmla="*/ 1485900 w 11582400"/>
              <a:gd name="connsiteY1" fmla="*/ 1727661 h 1731604"/>
              <a:gd name="connsiteX2" fmla="*/ 2565400 w 11582400"/>
              <a:gd name="connsiteY2" fmla="*/ 89361 h 1731604"/>
              <a:gd name="connsiteX3" fmla="*/ 5626100 w 11582400"/>
              <a:gd name="connsiteY3" fmla="*/ 1626061 h 1731604"/>
              <a:gd name="connsiteX4" fmla="*/ 9067800 w 11582400"/>
              <a:gd name="connsiteY4" fmla="*/ 25861 h 1731604"/>
              <a:gd name="connsiteX5" fmla="*/ 11582400 w 11582400"/>
              <a:gd name="connsiteY5" fmla="*/ 787861 h 1731604"/>
              <a:gd name="connsiteX0-1" fmla="*/ 0 w 11582400"/>
              <a:gd name="connsiteY0-2" fmla="*/ 457661 h 1626117"/>
              <a:gd name="connsiteX1-3" fmla="*/ 774700 w 11582400"/>
              <a:gd name="connsiteY1-4" fmla="*/ 1257761 h 1626117"/>
              <a:gd name="connsiteX2-5" fmla="*/ 2565400 w 11582400"/>
              <a:gd name="connsiteY2-6" fmla="*/ 89361 h 1626117"/>
              <a:gd name="connsiteX3-7" fmla="*/ 5626100 w 11582400"/>
              <a:gd name="connsiteY3-8" fmla="*/ 1626061 h 1626117"/>
              <a:gd name="connsiteX4-9" fmla="*/ 9067800 w 11582400"/>
              <a:gd name="connsiteY4-10" fmla="*/ 25861 h 1626117"/>
              <a:gd name="connsiteX5-11" fmla="*/ 11582400 w 11582400"/>
              <a:gd name="connsiteY5-12" fmla="*/ 787861 h 1626117"/>
              <a:gd name="connsiteX0-13" fmla="*/ 0 w 11582400"/>
              <a:gd name="connsiteY0-14" fmla="*/ 457661 h 1626117"/>
              <a:gd name="connsiteX1-15" fmla="*/ 774700 w 11582400"/>
              <a:gd name="connsiteY1-16" fmla="*/ 1257761 h 1626117"/>
              <a:gd name="connsiteX2-17" fmla="*/ 2565400 w 11582400"/>
              <a:gd name="connsiteY2-18" fmla="*/ 89361 h 1626117"/>
              <a:gd name="connsiteX3-19" fmla="*/ 5626100 w 11582400"/>
              <a:gd name="connsiteY3-20" fmla="*/ 1626061 h 1626117"/>
              <a:gd name="connsiteX4-21" fmla="*/ 9067800 w 11582400"/>
              <a:gd name="connsiteY4-22" fmla="*/ 25861 h 1626117"/>
              <a:gd name="connsiteX5-23" fmla="*/ 11582400 w 11582400"/>
              <a:gd name="connsiteY5-24" fmla="*/ 787861 h 1626117"/>
              <a:gd name="connsiteX0-25" fmla="*/ 0 w 11582400"/>
              <a:gd name="connsiteY0-26" fmla="*/ 457661 h 1626117"/>
              <a:gd name="connsiteX1-27" fmla="*/ 774700 w 11582400"/>
              <a:gd name="connsiteY1-28" fmla="*/ 1257761 h 1626117"/>
              <a:gd name="connsiteX2-29" fmla="*/ 2565400 w 11582400"/>
              <a:gd name="connsiteY2-30" fmla="*/ 89361 h 1626117"/>
              <a:gd name="connsiteX3-31" fmla="*/ 5626100 w 11582400"/>
              <a:gd name="connsiteY3-32" fmla="*/ 1626061 h 1626117"/>
              <a:gd name="connsiteX4-33" fmla="*/ 9067800 w 11582400"/>
              <a:gd name="connsiteY4-34" fmla="*/ 25861 h 1626117"/>
              <a:gd name="connsiteX5-35" fmla="*/ 11582400 w 11582400"/>
              <a:gd name="connsiteY5-36" fmla="*/ 787861 h 1626117"/>
              <a:gd name="connsiteX0-37" fmla="*/ 0 w 11684000"/>
              <a:gd name="connsiteY0-38" fmla="*/ 457661 h 1626117"/>
              <a:gd name="connsiteX1-39" fmla="*/ 876300 w 11684000"/>
              <a:gd name="connsiteY1-40" fmla="*/ 1257761 h 1626117"/>
              <a:gd name="connsiteX2-41" fmla="*/ 2667000 w 11684000"/>
              <a:gd name="connsiteY2-42" fmla="*/ 89361 h 1626117"/>
              <a:gd name="connsiteX3-43" fmla="*/ 5727700 w 11684000"/>
              <a:gd name="connsiteY3-44" fmla="*/ 1626061 h 1626117"/>
              <a:gd name="connsiteX4-45" fmla="*/ 9169400 w 11684000"/>
              <a:gd name="connsiteY4-46" fmla="*/ 25861 h 1626117"/>
              <a:gd name="connsiteX5-47" fmla="*/ 11684000 w 11684000"/>
              <a:gd name="connsiteY5-48" fmla="*/ 787861 h 16261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1684000" h="1626117">
                <a:moveTo>
                  <a:pt x="0" y="457661"/>
                </a:moveTo>
                <a:cubicBezTo>
                  <a:pt x="71966" y="882052"/>
                  <a:pt x="431800" y="1319144"/>
                  <a:pt x="876300" y="1257761"/>
                </a:cubicBezTo>
                <a:cubicBezTo>
                  <a:pt x="1320800" y="1196378"/>
                  <a:pt x="1858433" y="27978"/>
                  <a:pt x="2667000" y="89361"/>
                </a:cubicBezTo>
                <a:cubicBezTo>
                  <a:pt x="3475567" y="150744"/>
                  <a:pt x="4643967" y="1636644"/>
                  <a:pt x="5727700" y="1626061"/>
                </a:cubicBezTo>
                <a:cubicBezTo>
                  <a:pt x="6811433" y="1615478"/>
                  <a:pt x="8176683" y="165561"/>
                  <a:pt x="9169400" y="25861"/>
                </a:cubicBezTo>
                <a:cubicBezTo>
                  <a:pt x="10162117" y="-113839"/>
                  <a:pt x="10923058" y="337011"/>
                  <a:pt x="11684000" y="787861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V="1">
            <a:off x="2840380" y="2699226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 flipV="1">
            <a:off x="6056615" y="4140822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flipV="1">
            <a:off x="9661452" y="2562306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8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弹幕美学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7052633" y="2928491"/>
            <a:ext cx="40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+mn-ea"/>
              </a:rPr>
              <a:t>独特的 美学理念</a:t>
            </a:r>
            <a:endParaRPr lang="en-US" altLang="zh-CN" b="0" dirty="0">
              <a:effectLst/>
              <a:latin typeface="+mn-ea"/>
            </a:endParaRPr>
          </a:p>
          <a:p>
            <a:r>
              <a:rPr lang="zh-CN" altLang="en-US" dirty="0">
                <a:latin typeface="+mn-ea"/>
              </a:rPr>
              <a:t>独创的</a:t>
            </a:r>
            <a:r>
              <a:rPr lang="en-US" altLang="zh-CN" dirty="0">
                <a:latin typeface="+mn-ea"/>
              </a:rPr>
              <a:t>“</a:t>
            </a:r>
            <a:r>
              <a:rPr lang="zh-CN" altLang="en-US" dirty="0">
                <a:latin typeface="+mn-ea"/>
              </a:rPr>
              <a:t>符卡</a:t>
            </a:r>
            <a:r>
              <a:rPr lang="en-US" altLang="zh-CN" dirty="0">
                <a:latin typeface="+mn-ea"/>
              </a:rPr>
              <a:t>”</a:t>
            </a:r>
            <a:r>
              <a:rPr lang="zh-CN" altLang="en-US" dirty="0">
                <a:latin typeface="+mn-ea"/>
              </a:rPr>
              <a:t>机制</a:t>
            </a:r>
            <a:endParaRPr lang="en-US" altLang="zh-CN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1C56EE-221D-9519-2ADC-C71812DA9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7" y="2220623"/>
            <a:ext cx="5622266" cy="31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8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东方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vs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雷电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AFB819F-BFF0-06B7-A156-77FDE213E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6" y="2401401"/>
            <a:ext cx="3162895" cy="40569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7A1E68-16A8-121E-4D72-00771895F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71" y="2248630"/>
            <a:ext cx="3110494" cy="42096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D8DEEBD-46EB-AF85-5EFC-C8ECB03E47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89" y="2401401"/>
            <a:ext cx="2882139" cy="383338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2D5B375-FF09-4458-3AAE-9B21032321B3}"/>
              </a:ext>
            </a:extLst>
          </p:cNvPr>
          <p:cNvSpPr/>
          <p:nvPr/>
        </p:nvSpPr>
        <p:spPr>
          <a:xfrm>
            <a:off x="2993930" y="2177867"/>
            <a:ext cx="5544767" cy="2647052"/>
          </a:xfrm>
          <a:prstGeom prst="rect">
            <a:avLst/>
          </a:prstGeom>
          <a:solidFill>
            <a:srgbClr val="F9DCE3">
              <a:alpha val="61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C81BA8-04C1-3B5E-48FE-C9F3F0AA4158}"/>
              </a:ext>
            </a:extLst>
          </p:cNvPr>
          <p:cNvSpPr txBox="1"/>
          <p:nvPr/>
        </p:nvSpPr>
        <p:spPr>
          <a:xfrm>
            <a:off x="2993930" y="2733132"/>
            <a:ext cx="56747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在视觉上有着更强的冲击力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精心设计的弹幕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独创的符卡机制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独到的游戏美学</a:t>
            </a:r>
          </a:p>
          <a:p>
            <a:pPr algn="ctr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0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游戏音乐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505848" y="2212499"/>
            <a:ext cx="4098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独具特色的音乐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突出的节奏感与旋律性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有点“喧宾夺主”</a:t>
            </a:r>
          </a:p>
          <a:p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6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D9CE200-8E96-7DEB-7C47-B27E0E005F1D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623566" y="2091827"/>
            <a:ext cx="1107996" cy="1870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25980" y="2103759"/>
            <a:ext cx="492443" cy="2851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35691" y="1929174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什么是东方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5691" y="3098007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东方为什么会火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35691" y="4052096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终章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23" name="矩形: 圆角 22"/>
          <p:cNvSpPr/>
          <p:nvPr/>
        </p:nvSpPr>
        <p:spPr>
          <a:xfrm rot="19037437">
            <a:off x="1618556" y="4512205"/>
            <a:ext cx="914400" cy="1227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613F"/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 rot="19037437">
            <a:off x="1682541" y="4252343"/>
            <a:ext cx="430710" cy="122727"/>
          </a:xfrm>
          <a:prstGeom prst="roundRect">
            <a:avLst>
              <a:gd name="adj" fmla="val 50000"/>
            </a:avLst>
          </a:prstGeom>
          <a:solidFill>
            <a:srgbClr val="F9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9037437">
            <a:off x="1894105" y="4838435"/>
            <a:ext cx="562621" cy="122727"/>
          </a:xfrm>
          <a:prstGeom prst="roundRect">
            <a:avLst>
              <a:gd name="adj" fmla="val 50000"/>
            </a:avLst>
          </a:prstGeom>
          <a:solidFill>
            <a:srgbClr val="F9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287294" y="1929174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287294" y="3056663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607893-8E80-BBC9-7831-966C8F7CFB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87294" y="4117801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505847" y="2212499"/>
            <a:ext cx="4791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最突出的特点</a:t>
            </a:r>
            <a:r>
              <a:rPr lang="en-US" altLang="zh-CN" dirty="0"/>
              <a:t>: </a:t>
            </a:r>
            <a:r>
              <a:rPr lang="zh-CN" altLang="en-US" dirty="0"/>
              <a:t>每个人物都有自己突出的特点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头发、衣饰、配件的设计与处理认真详细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独特的、一目了然的标志物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113910-EC1D-4849-E4A1-FCA65C017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55" y="2212499"/>
            <a:ext cx="2237247" cy="38015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EAC3CE-5E6C-8719-97DE-1A96C7955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26" y="2212499"/>
            <a:ext cx="1877405" cy="37548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400E31-12EB-E508-2783-5AD8568432A0}"/>
              </a:ext>
            </a:extLst>
          </p:cNvPr>
          <p:cNvSpPr txBox="1"/>
          <p:nvPr/>
        </p:nvSpPr>
        <p:spPr>
          <a:xfrm>
            <a:off x="1505847" y="4297951"/>
            <a:ext cx="43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博丽灵梦</a:t>
            </a:r>
            <a:r>
              <a:rPr lang="en-US" altLang="zh-CN" dirty="0"/>
              <a:t> : </a:t>
            </a:r>
            <a:r>
              <a:rPr lang="zh-CN" altLang="en-US" dirty="0"/>
              <a:t>红白蝴蝶结、巫女服、御币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E9EF35-2C34-6DF3-FFBF-F584506409C1}"/>
              </a:ext>
            </a:extLst>
          </p:cNvPr>
          <p:cNvSpPr txBox="1"/>
          <p:nvPr/>
        </p:nvSpPr>
        <p:spPr>
          <a:xfrm>
            <a:off x="1505847" y="4832181"/>
            <a:ext cx="43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雾雨魔理沙</a:t>
            </a:r>
            <a:r>
              <a:rPr lang="en-US" altLang="zh-CN" dirty="0"/>
              <a:t>: </a:t>
            </a:r>
            <a:r>
              <a:rPr lang="zh-CN" altLang="en-US" dirty="0"/>
              <a:t>金发、大魔女帽、黑白相间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3FE2CC-BEC6-B308-3182-3EE9FA0D5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231" y="2325802"/>
            <a:ext cx="2757753" cy="352820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A8C499C-7CC8-977A-2CA7-C5FDA07C34DD}"/>
              </a:ext>
            </a:extLst>
          </p:cNvPr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人物服饰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221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背景设定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505847" y="2212499"/>
            <a:ext cx="4791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最突出的特点</a:t>
            </a:r>
            <a:r>
              <a:rPr lang="en-US" altLang="zh-CN" dirty="0"/>
              <a:t>: </a:t>
            </a:r>
            <a:r>
              <a:rPr lang="zh-CN" altLang="en-US" dirty="0"/>
              <a:t>每个人物都有自己突出的特点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头发、衣饰、配件的设计与处理认真详细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独特的、一目了然的标志物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021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3F0C4979-808C-78B3-148B-7E0523A38439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293395" y="236662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5" name="矩形 14"/>
          <p:cNvSpPr/>
          <p:nvPr/>
        </p:nvSpPr>
        <p:spPr>
          <a:xfrm>
            <a:off x="7638190" y="189001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93395" y="4248568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7" name="矩形 16"/>
          <p:cNvSpPr/>
          <p:nvPr/>
        </p:nvSpPr>
        <p:spPr>
          <a:xfrm>
            <a:off x="7638190" y="377196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30262" y="236662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9" name="矩形 18"/>
          <p:cNvSpPr/>
          <p:nvPr/>
        </p:nvSpPr>
        <p:spPr>
          <a:xfrm>
            <a:off x="1075057" y="189001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0262" y="4248568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21" name="矩形 20"/>
          <p:cNvSpPr/>
          <p:nvPr/>
        </p:nvSpPr>
        <p:spPr>
          <a:xfrm>
            <a:off x="1075057" y="377196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22" name="图片 21" descr="图片包含 冒烟, 户外, 树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9" t="5733" r="21920" b="3541"/>
          <a:stretch>
            <a:fillRect/>
          </a:stretch>
        </p:blipFill>
        <p:spPr>
          <a:xfrm>
            <a:off x="4084776" y="1208567"/>
            <a:ext cx="4123943" cy="4550823"/>
          </a:xfrm>
          <a:custGeom>
            <a:avLst/>
            <a:gdLst>
              <a:gd name="connsiteX0" fmla="*/ 345405 w 4123943"/>
              <a:gd name="connsiteY0" fmla="*/ 1873197 h 4550823"/>
              <a:gd name="connsiteX1" fmla="*/ 576179 w 4123943"/>
              <a:gd name="connsiteY1" fmla="*/ 1979784 h 4550823"/>
              <a:gd name="connsiteX2" fmla="*/ 2434918 w 4123943"/>
              <a:gd name="connsiteY2" fmla="*/ 3993419 h 4550823"/>
              <a:gd name="connsiteX3" fmla="*/ 2416145 w 4123943"/>
              <a:gd name="connsiteY3" fmla="*/ 4462744 h 4550823"/>
              <a:gd name="connsiteX4" fmla="*/ 2416145 w 4123943"/>
              <a:gd name="connsiteY4" fmla="*/ 4462743 h 4550823"/>
              <a:gd name="connsiteX5" fmla="*/ 1946820 w 4123943"/>
              <a:gd name="connsiteY5" fmla="*/ 4443970 h 4550823"/>
              <a:gd name="connsiteX6" fmla="*/ 88081 w 4123943"/>
              <a:gd name="connsiteY6" fmla="*/ 2430335 h 4550823"/>
              <a:gd name="connsiteX7" fmla="*/ 106855 w 4123943"/>
              <a:gd name="connsiteY7" fmla="*/ 1961011 h 4550823"/>
              <a:gd name="connsiteX8" fmla="*/ 345405 w 4123943"/>
              <a:gd name="connsiteY8" fmla="*/ 1873197 h 4550823"/>
              <a:gd name="connsiteX9" fmla="*/ 586479 w 4123943"/>
              <a:gd name="connsiteY9" fmla="*/ 977045 h 4550823"/>
              <a:gd name="connsiteX10" fmla="*/ 817253 w 4123943"/>
              <a:gd name="connsiteY10" fmla="*/ 1083632 h 4550823"/>
              <a:gd name="connsiteX11" fmla="*/ 2675992 w 4123943"/>
              <a:gd name="connsiteY11" fmla="*/ 3097267 h 4550823"/>
              <a:gd name="connsiteX12" fmla="*/ 2657219 w 4123943"/>
              <a:gd name="connsiteY12" fmla="*/ 3566592 h 4550823"/>
              <a:gd name="connsiteX13" fmla="*/ 2657219 w 4123943"/>
              <a:gd name="connsiteY13" fmla="*/ 3566591 h 4550823"/>
              <a:gd name="connsiteX14" fmla="*/ 2187894 w 4123943"/>
              <a:gd name="connsiteY14" fmla="*/ 3547818 h 4550823"/>
              <a:gd name="connsiteX15" fmla="*/ 329156 w 4123943"/>
              <a:gd name="connsiteY15" fmla="*/ 1534183 h 4550823"/>
              <a:gd name="connsiteX16" fmla="*/ 347929 w 4123943"/>
              <a:gd name="connsiteY16" fmla="*/ 1064859 h 4550823"/>
              <a:gd name="connsiteX17" fmla="*/ 586479 w 4123943"/>
              <a:gd name="connsiteY17" fmla="*/ 977045 h 4550823"/>
              <a:gd name="connsiteX18" fmla="*/ 1595787 w 4123943"/>
              <a:gd name="connsiteY18" fmla="*/ 793843 h 4550823"/>
              <a:gd name="connsiteX19" fmla="*/ 1826561 w 4123943"/>
              <a:gd name="connsiteY19" fmla="*/ 900430 h 4550823"/>
              <a:gd name="connsiteX20" fmla="*/ 3685300 w 4123943"/>
              <a:gd name="connsiteY20" fmla="*/ 2914065 h 4550823"/>
              <a:gd name="connsiteX21" fmla="*/ 3666527 w 4123943"/>
              <a:gd name="connsiteY21" fmla="*/ 3383390 h 4550823"/>
              <a:gd name="connsiteX22" fmla="*/ 3666527 w 4123943"/>
              <a:gd name="connsiteY22" fmla="*/ 3383389 h 4550823"/>
              <a:gd name="connsiteX23" fmla="*/ 3197202 w 4123943"/>
              <a:gd name="connsiteY23" fmla="*/ 3364616 h 4550823"/>
              <a:gd name="connsiteX24" fmla="*/ 1338463 w 4123943"/>
              <a:gd name="connsiteY24" fmla="*/ 1350981 h 4550823"/>
              <a:gd name="connsiteX25" fmla="*/ 1357236 w 4123943"/>
              <a:gd name="connsiteY25" fmla="*/ 881657 h 4550823"/>
              <a:gd name="connsiteX26" fmla="*/ 1595787 w 4123943"/>
              <a:gd name="connsiteY26" fmla="*/ 793843 h 4550823"/>
              <a:gd name="connsiteX27" fmla="*/ 1946349 w 4123943"/>
              <a:gd name="connsiteY27" fmla="*/ 268 h 4550823"/>
              <a:gd name="connsiteX28" fmla="*/ 2177124 w 4123943"/>
              <a:gd name="connsiteY28" fmla="*/ 106855 h 4550823"/>
              <a:gd name="connsiteX29" fmla="*/ 4035861 w 4123943"/>
              <a:gd name="connsiteY29" fmla="*/ 2120490 h 4550823"/>
              <a:gd name="connsiteX30" fmla="*/ 4017089 w 4123943"/>
              <a:gd name="connsiteY30" fmla="*/ 2589814 h 4550823"/>
              <a:gd name="connsiteX31" fmla="*/ 4017089 w 4123943"/>
              <a:gd name="connsiteY31" fmla="*/ 2589813 h 4550823"/>
              <a:gd name="connsiteX32" fmla="*/ 3547764 w 4123943"/>
              <a:gd name="connsiteY32" fmla="*/ 2571040 h 4550823"/>
              <a:gd name="connsiteX33" fmla="*/ 1689025 w 4123943"/>
              <a:gd name="connsiteY33" fmla="*/ 557407 h 4550823"/>
              <a:gd name="connsiteX34" fmla="*/ 1707799 w 4123943"/>
              <a:gd name="connsiteY34" fmla="*/ 88082 h 4550823"/>
              <a:gd name="connsiteX35" fmla="*/ 1946349 w 4123943"/>
              <a:gd name="connsiteY35" fmla="*/ 268 h 455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23943" h="4550823">
                <a:moveTo>
                  <a:pt x="345405" y="1873197"/>
                </a:moveTo>
                <a:cubicBezTo>
                  <a:pt x="430336" y="1876595"/>
                  <a:pt x="513971" y="1912392"/>
                  <a:pt x="576179" y="1979784"/>
                </a:cubicBezTo>
                <a:cubicBezTo>
                  <a:pt x="1195759" y="2650995"/>
                  <a:pt x="1815338" y="3322208"/>
                  <a:pt x="2434918" y="3993419"/>
                </a:cubicBezTo>
                <a:cubicBezTo>
                  <a:pt x="2559334" y="4128204"/>
                  <a:pt x="2550929" y="4338328"/>
                  <a:pt x="2416145" y="4462744"/>
                </a:cubicBezTo>
                <a:lnTo>
                  <a:pt x="2416145" y="4462743"/>
                </a:lnTo>
                <a:cubicBezTo>
                  <a:pt x="2281361" y="4587159"/>
                  <a:pt x="2071237" y="4578754"/>
                  <a:pt x="1946820" y="4443970"/>
                </a:cubicBezTo>
                <a:lnTo>
                  <a:pt x="88081" y="2430335"/>
                </a:lnTo>
                <a:cubicBezTo>
                  <a:pt x="-36335" y="2295551"/>
                  <a:pt x="-27930" y="2085427"/>
                  <a:pt x="106855" y="1961011"/>
                </a:cubicBezTo>
                <a:cubicBezTo>
                  <a:pt x="174246" y="1898803"/>
                  <a:pt x="260474" y="1869800"/>
                  <a:pt x="345405" y="1873197"/>
                </a:cubicBezTo>
                <a:close/>
                <a:moveTo>
                  <a:pt x="586479" y="977045"/>
                </a:moveTo>
                <a:cubicBezTo>
                  <a:pt x="671411" y="980442"/>
                  <a:pt x="755045" y="1016240"/>
                  <a:pt x="817253" y="1083632"/>
                </a:cubicBezTo>
                <a:cubicBezTo>
                  <a:pt x="1436833" y="1754843"/>
                  <a:pt x="2056412" y="2426056"/>
                  <a:pt x="2675992" y="3097267"/>
                </a:cubicBezTo>
                <a:cubicBezTo>
                  <a:pt x="2800408" y="3232052"/>
                  <a:pt x="2792003" y="3442176"/>
                  <a:pt x="2657219" y="3566592"/>
                </a:cubicBezTo>
                <a:lnTo>
                  <a:pt x="2657219" y="3566591"/>
                </a:lnTo>
                <a:cubicBezTo>
                  <a:pt x="2522435" y="3691007"/>
                  <a:pt x="2312311" y="3682602"/>
                  <a:pt x="2187894" y="3547818"/>
                </a:cubicBezTo>
                <a:lnTo>
                  <a:pt x="329156" y="1534183"/>
                </a:lnTo>
                <a:cubicBezTo>
                  <a:pt x="204739" y="1399399"/>
                  <a:pt x="213144" y="1189275"/>
                  <a:pt x="347929" y="1064859"/>
                </a:cubicBezTo>
                <a:cubicBezTo>
                  <a:pt x="415320" y="1002651"/>
                  <a:pt x="501548" y="973647"/>
                  <a:pt x="586479" y="977045"/>
                </a:cubicBezTo>
                <a:close/>
                <a:moveTo>
                  <a:pt x="1595787" y="793843"/>
                </a:moveTo>
                <a:cubicBezTo>
                  <a:pt x="1680718" y="797241"/>
                  <a:pt x="1764353" y="833038"/>
                  <a:pt x="1826561" y="900430"/>
                </a:cubicBezTo>
                <a:cubicBezTo>
                  <a:pt x="2446141" y="1571641"/>
                  <a:pt x="3065720" y="2242854"/>
                  <a:pt x="3685300" y="2914065"/>
                </a:cubicBezTo>
                <a:cubicBezTo>
                  <a:pt x="3809717" y="3048849"/>
                  <a:pt x="3801311" y="3258974"/>
                  <a:pt x="3666527" y="3383390"/>
                </a:cubicBezTo>
                <a:lnTo>
                  <a:pt x="3666527" y="3383389"/>
                </a:lnTo>
                <a:cubicBezTo>
                  <a:pt x="3531743" y="3507805"/>
                  <a:pt x="3321618" y="3499400"/>
                  <a:pt x="3197202" y="3364616"/>
                </a:cubicBezTo>
                <a:lnTo>
                  <a:pt x="1338463" y="1350981"/>
                </a:lnTo>
                <a:cubicBezTo>
                  <a:pt x="1214047" y="1216197"/>
                  <a:pt x="1222452" y="1006073"/>
                  <a:pt x="1357236" y="881657"/>
                </a:cubicBezTo>
                <a:cubicBezTo>
                  <a:pt x="1424629" y="819448"/>
                  <a:pt x="1510856" y="790446"/>
                  <a:pt x="1595787" y="793843"/>
                </a:cubicBezTo>
                <a:close/>
                <a:moveTo>
                  <a:pt x="1946349" y="268"/>
                </a:moveTo>
                <a:cubicBezTo>
                  <a:pt x="2031280" y="3665"/>
                  <a:pt x="2114915" y="39462"/>
                  <a:pt x="2177124" y="106855"/>
                </a:cubicBezTo>
                <a:cubicBezTo>
                  <a:pt x="2796703" y="778066"/>
                  <a:pt x="3416283" y="1449279"/>
                  <a:pt x="4035861" y="2120490"/>
                </a:cubicBezTo>
                <a:cubicBezTo>
                  <a:pt x="4160279" y="2255275"/>
                  <a:pt x="4151874" y="2465399"/>
                  <a:pt x="4017089" y="2589814"/>
                </a:cubicBezTo>
                <a:lnTo>
                  <a:pt x="4017089" y="2589813"/>
                </a:lnTo>
                <a:cubicBezTo>
                  <a:pt x="3882305" y="2714230"/>
                  <a:pt x="3672181" y="2705824"/>
                  <a:pt x="3547764" y="2571040"/>
                </a:cubicBezTo>
                <a:lnTo>
                  <a:pt x="1689025" y="557407"/>
                </a:lnTo>
                <a:cubicBezTo>
                  <a:pt x="1564609" y="422622"/>
                  <a:pt x="1573014" y="212498"/>
                  <a:pt x="1707799" y="88082"/>
                </a:cubicBezTo>
                <a:cubicBezTo>
                  <a:pt x="1775191" y="25874"/>
                  <a:pt x="1861418" y="-3130"/>
                  <a:pt x="1946349" y="2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4761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BD23531-E6F0-A4C1-6EF3-2106AA3EAFAA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16634" y="392866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3" name="矩形 12"/>
          <p:cNvSpPr/>
          <p:nvPr/>
        </p:nvSpPr>
        <p:spPr>
          <a:xfrm>
            <a:off x="1061429" y="34520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7620" y="392866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5" name="矩形 14"/>
          <p:cNvSpPr/>
          <p:nvPr/>
        </p:nvSpPr>
        <p:spPr>
          <a:xfrm>
            <a:off x="5662415" y="34520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2712" y="5257135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7" name="矩形 16"/>
          <p:cNvSpPr/>
          <p:nvPr/>
        </p:nvSpPr>
        <p:spPr>
          <a:xfrm>
            <a:off x="3317507" y="4780527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73698" y="5257135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9" name="矩形 18"/>
          <p:cNvSpPr/>
          <p:nvPr/>
        </p:nvSpPr>
        <p:spPr>
          <a:xfrm>
            <a:off x="7918493" y="4780527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29" name="图片 28" descr="图片包含 文字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29012" r="4420" b="9689"/>
          <a:stretch>
            <a:fillRect/>
          </a:stretch>
        </p:blipFill>
        <p:spPr>
          <a:xfrm>
            <a:off x="1769165" y="14224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8" name="图片 27" descr="图片包含 天空, 树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 t="630" r="28565" b="13146"/>
          <a:stretch>
            <a:fillRect/>
          </a:stretch>
        </p:blipFill>
        <p:spPr>
          <a:xfrm>
            <a:off x="4067250" y="27051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7" name="图片 26" descr="图片包含 树, 户外, 水, 天空&#10;&#10;自动生成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t="6567" r="27963"/>
          <a:stretch>
            <a:fillRect/>
          </a:stretch>
        </p:blipFill>
        <p:spPr>
          <a:xfrm>
            <a:off x="8663419" y="27051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1" t="158" r="16951" b="1821"/>
          <a:stretch>
            <a:fillRect/>
          </a:stretch>
        </p:blipFill>
        <p:spPr>
          <a:xfrm>
            <a:off x="6365335" y="14224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733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12ED5D-C8E6-5A0A-08BB-39208C86C883}"/>
              </a:ext>
            </a:extLst>
          </p:cNvPr>
          <p:cNvSpPr/>
          <p:nvPr/>
        </p:nvSpPr>
        <p:spPr>
          <a:xfrm>
            <a:off x="1973237" y="1460308"/>
            <a:ext cx="7265670" cy="3347085"/>
          </a:xfrm>
          <a:prstGeom prst="rect">
            <a:avLst/>
          </a:prstGeom>
          <a:solidFill>
            <a:srgbClr val="F9DCE3">
              <a:alpha val="32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086717" y="2052253"/>
            <a:ext cx="1107996" cy="1870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壹章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80204" y="3635700"/>
            <a:ext cx="5088410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What is 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touhou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project?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58730" y="1872031"/>
            <a:ext cx="492443" cy="2851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ONE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0497" y="2974440"/>
            <a:ext cx="4534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什么是东方</a:t>
            </a:r>
            <a:endParaRPr lang="zh-CN" altLang="en-US" sz="3600" b="1" dirty="0">
              <a:solidFill>
                <a:srgbClr val="30303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BD38341-86B5-4165-2C6F-5C1BF50A7B99}"/>
              </a:ext>
            </a:extLst>
          </p:cNvPr>
          <p:cNvSpPr/>
          <p:nvPr/>
        </p:nvSpPr>
        <p:spPr>
          <a:xfrm>
            <a:off x="4581236" y="3075400"/>
            <a:ext cx="3029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5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464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5657713" y="2673084"/>
            <a:ext cx="40987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东方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Project (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日语：東方</a:t>
            </a:r>
            <a:r>
              <a:rPr lang="ja-JP" altLang="en-US" b="0" dirty="0">
                <a:effectLst/>
                <a:latin typeface="Consolas" panose="020B0609020204030204" pitchFamily="49" charset="0"/>
              </a:rPr>
              <a:t>プロジェクト・とうほうぷろじぇくと，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英语：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Touhou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Project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，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Project Shrine Maiden)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，简称东方，是日本的同人社团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"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上海爱丽丝幻乐团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"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所制作的一系列以弹幕射击游戏为主的游戏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(Shooting Game)</a:t>
            </a:r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至今为止已有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26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部官方游戏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37013A-3CD0-42A5-112B-D8F1DA76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96" y="2345279"/>
            <a:ext cx="4386754" cy="34948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8BA9C9-D7AC-5959-18B7-14551BE632FF}"/>
              </a:ext>
            </a:extLst>
          </p:cNvPr>
          <p:cNvSpPr txBox="1"/>
          <p:nvPr/>
        </p:nvSpPr>
        <p:spPr>
          <a:xfrm>
            <a:off x="7163629" y="5180769"/>
            <a:ext cx="54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27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A42FF9-0C2F-DF79-C7FA-891F76071E39}"/>
              </a:ext>
            </a:extLst>
          </p:cNvPr>
          <p:cNvGrpSpPr/>
          <p:nvPr/>
        </p:nvGrpSpPr>
        <p:grpSpPr>
          <a:xfrm>
            <a:off x="7194342" y="4942630"/>
            <a:ext cx="336960" cy="163080"/>
            <a:chOff x="7194342" y="4942630"/>
            <a:chExt cx="3369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072F4B4-4AFD-9F21-57BA-D35B4D784A1D}"/>
                    </a:ext>
                  </a:extLst>
                </p14:cNvPr>
                <p14:cNvContentPartPr/>
                <p14:nvPr/>
              </p14:nvContentPartPr>
              <p14:xfrm>
                <a:off x="7194342" y="4959910"/>
                <a:ext cx="326880" cy="1458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072F4B4-4AFD-9F21-57BA-D35B4D784A1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5702" y="4950910"/>
                  <a:ext cx="344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D7BBC5B-14DB-ADF4-577F-E14E03F98E94}"/>
                    </a:ext>
                  </a:extLst>
                </p14:cNvPr>
                <p14:cNvContentPartPr/>
                <p14:nvPr/>
              </p14:nvContentPartPr>
              <p14:xfrm>
                <a:off x="7206582" y="4942630"/>
                <a:ext cx="324720" cy="160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D7BBC5B-14DB-ADF4-577F-E14E03F98E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97582" y="4933990"/>
                  <a:ext cx="342360" cy="177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D722F06-F7FC-77C0-2C81-8A1D1AD1F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59" y="2172800"/>
            <a:ext cx="3931286" cy="38397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7CA8C4D-7635-6345-17A4-8AF659452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59" y="2307073"/>
            <a:ext cx="4671424" cy="3533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5785395" y="2291495"/>
            <a:ext cx="438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音乐作品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"ZUN's Music Collection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5CBCFC-4BD9-FE10-B518-2FCA92B7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4" y="2291388"/>
            <a:ext cx="5041168" cy="18480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CA97F9-E027-D94C-4FC1-9CBFDBCE4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7" y="4471387"/>
            <a:ext cx="8521494" cy="13846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2DFE77-4C68-FC40-1432-0CFEA48C73AA}"/>
              </a:ext>
            </a:extLst>
          </p:cNvPr>
          <p:cNvSpPr txBox="1"/>
          <p:nvPr/>
        </p:nvSpPr>
        <p:spPr>
          <a:xfrm>
            <a:off x="5785395" y="3228660"/>
            <a:ext cx="487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除此之外，东方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Project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官方也发布有的非游戏载体的作品（基本为商业作品），以书籍、漫画、小说、杂志等为主。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7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BD38341-86B5-4165-2C6F-5C1BF50A7B99}"/>
              </a:ext>
            </a:extLst>
          </p:cNvPr>
          <p:cNvSpPr/>
          <p:nvPr/>
        </p:nvSpPr>
        <p:spPr>
          <a:xfrm>
            <a:off x="4581236" y="3075400"/>
            <a:ext cx="3029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5600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D16B9D-B1E0-E70E-94DE-7F534C3371A4}"/>
              </a:ext>
            </a:extLst>
          </p:cNvPr>
          <p:cNvSpPr txBox="1"/>
          <p:nvPr/>
        </p:nvSpPr>
        <p:spPr>
          <a:xfrm>
            <a:off x="3158836" y="3975651"/>
            <a:ext cx="5828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A59D98"/>
                </a:solidFill>
                <a:latin typeface="+mn-ea"/>
              </a:rPr>
              <a:t>由爱好者基于原作而进行的二次创作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solidFill>
                  <a:srgbClr val="A59D98"/>
                </a:solidFill>
                <a:latin typeface="+mn-ea"/>
              </a:rPr>
              <a:t>以东方二次创作为核心建立的社群，其规模和影响力已然不输官方作品，具备相当强大的影响力</a:t>
            </a:r>
            <a:endParaRPr lang="en-US" altLang="zh-CN" sz="1600" dirty="0">
              <a:solidFill>
                <a:srgbClr val="A59D9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739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3085A8B-B524-F3AD-AE81-BE252137DD26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49764" y="2279403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同人音乐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49764" y="3669297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同人视频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49764" y="2974350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同人绘画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75230" y="4364244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其他二次创作作品</a:t>
            </a:r>
            <a:endParaRPr lang="zh-CN" altLang="en-US" sz="24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700548" y="1781588"/>
            <a:ext cx="0" cy="4051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89F27D24-AB51-ADE8-3B06-F4F3E0DF6497}"/>
              </a:ext>
            </a:extLst>
          </p:cNvPr>
          <p:cNvSpPr/>
          <p:nvPr/>
        </p:nvSpPr>
        <p:spPr>
          <a:xfrm>
            <a:off x="1249006" y="2203063"/>
            <a:ext cx="2684401" cy="2684401"/>
          </a:xfrm>
          <a:prstGeom prst="ellipse">
            <a:avLst/>
          </a:prstGeom>
          <a:solidFill>
            <a:srgbClr val="DD4223">
              <a:alpha val="7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C8F05D-9379-66F9-CE98-4D67E988E101}"/>
              </a:ext>
            </a:extLst>
          </p:cNvPr>
          <p:cNvSpPr/>
          <p:nvPr/>
        </p:nvSpPr>
        <p:spPr>
          <a:xfrm>
            <a:off x="1645389" y="3252875"/>
            <a:ext cx="1930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同人音乐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736375" y="2133796"/>
            <a:ext cx="4098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体量庞大、种类繁多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B31834-15F4-DA10-BC9E-1CCDFB9747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38" y="1952767"/>
            <a:ext cx="3547529" cy="43622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3FE839B-47F0-53E6-86FE-F9F9151D6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32" y="2040709"/>
            <a:ext cx="7213913" cy="435557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804B968-662C-17B7-4CD2-BAEED7722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20" y="1854244"/>
            <a:ext cx="7666874" cy="4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4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221d25a-47ae-440e-ac08-73cb76c65bbf"/>
  <p:tag name="COMMONDATA" val="eyJjb3VudCI6MSwiaGRpZCI6IjBkMjVjM2VhMWY4ZGFkYTQ2NzgwYWM1ZmZiYTVkYmM2IiwidXNlckNvdW50Ijox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800</Words>
  <Application>Microsoft Office PowerPoint</Application>
  <PresentationFormat>宽屏</PresentationFormat>
  <Paragraphs>131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微软雅黑</vt:lpstr>
      <vt:lpstr>Consolas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华佑泉美</dc:creator>
  <cp:lastModifiedBy>Dark Sharpness</cp:lastModifiedBy>
  <cp:revision>44</cp:revision>
  <dcterms:created xsi:type="dcterms:W3CDTF">2019-03-04T07:41:00Z</dcterms:created>
  <dcterms:modified xsi:type="dcterms:W3CDTF">2023-05-11T15:02:03Z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v1.0_mb_gBj0rvdO11H7hHC+Ka6LRA==</vt:lpwstr>
  </property>
  <property fmtid="{D5CDD505-2E9C-101B-9397-08002B2CF9AE}" pid="4" name="ICV">
    <vt:lpwstr>DF5F15550C104BF781F98670733F5E58_11</vt:lpwstr>
  </property>
</Properties>
</file>